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61" r:id="rId3"/>
    <p:sldId id="299" r:id="rId4"/>
    <p:sldId id="304" r:id="rId5"/>
    <p:sldId id="268" r:id="rId6"/>
    <p:sldId id="300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1F4D79"/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/>
    <p:restoredTop sz="89456" autoAdjust="0"/>
  </p:normalViewPr>
  <p:slideViewPr>
    <p:cSldViewPr snapToGrid="0">
      <p:cViewPr varScale="1">
        <p:scale>
          <a:sx n="114" d="100"/>
          <a:sy n="114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778744-A833-F544-A11F-A889D4181BB6}" type="doc">
      <dgm:prSet loTypeId="urn:microsoft.com/office/officeart/2005/8/layout/h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6869069-18AF-7647-9B6E-BF4FE7E6C75E}">
      <dgm:prSet phldrT="[Text]" custT="1"/>
      <dgm:spPr/>
      <dgm:t>
        <a:bodyPr/>
        <a:lstStyle/>
        <a:p>
          <a:r>
            <a:rPr lang="zh-CN" altLang="en-US" sz="2000" b="1" dirty="0">
              <a:solidFill>
                <a:schemeClr val="accent5">
                  <a:lumMod val="20000"/>
                  <a:lumOff val="8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rPr>
            <a:t>智慧医疗系统</a:t>
          </a:r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endParaRPr lang="en-US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67A8DE59-4586-4540-B2E1-95E500032DF9}" type="parTrans" cxnId="{6FD4A8E1-006B-1544-BD8B-18E9EE4681FA}">
      <dgm:prSet/>
      <dgm:spPr/>
      <dgm:t>
        <a:bodyPr/>
        <a:lstStyle/>
        <a:p>
          <a:endParaRPr lang="en-GB"/>
        </a:p>
      </dgm:t>
    </dgm:pt>
    <dgm:pt modelId="{061F0CC9-4EAF-884C-8D91-1E8C54653C19}" type="sibTrans" cxnId="{6FD4A8E1-006B-1544-BD8B-18E9EE4681FA}">
      <dgm:prSet/>
      <dgm:spPr/>
      <dgm:t>
        <a:bodyPr/>
        <a:lstStyle/>
        <a:p>
          <a:endParaRPr lang="en-GB"/>
        </a:p>
      </dgm:t>
    </dgm:pt>
    <dgm:pt modelId="{FA1B76CC-C5F8-7842-A9CD-2CE81B36F238}">
      <dgm:prSet phldrT="[Text]" custT="1"/>
      <dgm:spPr/>
      <dgm:t>
        <a:bodyPr/>
        <a:lstStyle/>
        <a:p>
          <a:r>
            <a:rPr lang="zh-CN" altLang="en-US" sz="2000" b="1" dirty="0">
              <a:solidFill>
                <a:schemeClr val="accent5">
                  <a:lumMod val="20000"/>
                  <a:lumOff val="8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rPr>
            <a:t>机器学习物联网</a:t>
          </a:r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B675627D-70A7-D647-9DC8-115E12046798}" type="parTrans" cxnId="{EE6A5357-7A1B-A54E-A327-D183BBE41933}">
      <dgm:prSet/>
      <dgm:spPr/>
      <dgm:t>
        <a:bodyPr/>
        <a:lstStyle/>
        <a:p>
          <a:endParaRPr lang="en-GB"/>
        </a:p>
      </dgm:t>
    </dgm:pt>
    <dgm:pt modelId="{327BB7BB-5979-1048-A21F-324761309092}" type="sibTrans" cxnId="{EE6A5357-7A1B-A54E-A327-D183BBE41933}">
      <dgm:prSet/>
      <dgm:spPr/>
      <dgm:t>
        <a:bodyPr/>
        <a:lstStyle/>
        <a:p>
          <a:endParaRPr lang="en-GB"/>
        </a:p>
      </dgm:t>
    </dgm:pt>
    <dgm:pt modelId="{7F2CD3D0-A2A8-0248-8C5E-6690C2332BC8}">
      <dgm:prSet phldrT="[Text]" custT="1"/>
      <dgm:spPr/>
      <dgm:t>
        <a:bodyPr/>
        <a:lstStyle/>
        <a:p>
          <a:r>
            <a:rPr lang="zh-CN" altLang="en-US" sz="2000" b="1" dirty="0">
              <a:solidFill>
                <a:schemeClr val="accent5">
                  <a:lumMod val="20000"/>
                  <a:lumOff val="8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rPr>
            <a:t>机器学习云服务</a:t>
          </a:r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endParaRPr lang="en-AU" altLang="zh-CN" sz="2000" b="1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A2CFABE3-1E53-EE4A-81BA-8D0E95282F2A}" type="parTrans" cxnId="{8F74BCAE-657A-9046-B212-A43345BA5AE3}">
      <dgm:prSet/>
      <dgm:spPr/>
      <dgm:t>
        <a:bodyPr/>
        <a:lstStyle/>
        <a:p>
          <a:endParaRPr lang="en-GB"/>
        </a:p>
      </dgm:t>
    </dgm:pt>
    <dgm:pt modelId="{55CA04F5-D9D3-8544-A9DA-B42C61E1C3CC}" type="sibTrans" cxnId="{8F74BCAE-657A-9046-B212-A43345BA5AE3}">
      <dgm:prSet/>
      <dgm:spPr/>
      <dgm:t>
        <a:bodyPr/>
        <a:lstStyle/>
        <a:p>
          <a:endParaRPr lang="en-GB"/>
        </a:p>
      </dgm:t>
    </dgm:pt>
    <dgm:pt modelId="{21DCB1AD-BC99-FF49-A1D1-757DF669EF29}" type="pres">
      <dgm:prSet presAssocID="{85778744-A833-F544-A11F-A889D4181BB6}" presName="Name0" presStyleCnt="0">
        <dgm:presLayoutVars>
          <dgm:dir/>
          <dgm:resizeHandles val="exact"/>
        </dgm:presLayoutVars>
      </dgm:prSet>
      <dgm:spPr/>
    </dgm:pt>
    <dgm:pt modelId="{19141D1C-306B-5B41-BF1B-11AC34E74D87}" type="pres">
      <dgm:prSet presAssocID="{C6869069-18AF-7647-9B6E-BF4FE7E6C75E}" presName="node" presStyleLbl="node1" presStyleIdx="0" presStyleCnt="3">
        <dgm:presLayoutVars>
          <dgm:bulletEnabled val="1"/>
        </dgm:presLayoutVars>
      </dgm:prSet>
      <dgm:spPr/>
    </dgm:pt>
    <dgm:pt modelId="{460A7BA2-C69B-614F-9B9D-65A211583C8D}" type="pres">
      <dgm:prSet presAssocID="{061F0CC9-4EAF-884C-8D91-1E8C54653C19}" presName="sibTrans" presStyleCnt="0"/>
      <dgm:spPr/>
    </dgm:pt>
    <dgm:pt modelId="{CFA34465-4409-A94C-8431-A7AF43E71EE5}" type="pres">
      <dgm:prSet presAssocID="{FA1B76CC-C5F8-7842-A9CD-2CE81B36F238}" presName="node" presStyleLbl="node1" presStyleIdx="1" presStyleCnt="3">
        <dgm:presLayoutVars>
          <dgm:bulletEnabled val="1"/>
        </dgm:presLayoutVars>
      </dgm:prSet>
      <dgm:spPr/>
    </dgm:pt>
    <dgm:pt modelId="{E6367747-1A49-9F4A-8776-24DFF2FF0BEA}" type="pres">
      <dgm:prSet presAssocID="{327BB7BB-5979-1048-A21F-324761309092}" presName="sibTrans" presStyleCnt="0"/>
      <dgm:spPr/>
    </dgm:pt>
    <dgm:pt modelId="{2D098486-A23F-9B43-8B08-3E8EBEAFBF0C}" type="pres">
      <dgm:prSet presAssocID="{7F2CD3D0-A2A8-0248-8C5E-6690C2332BC8}" presName="node" presStyleLbl="node1" presStyleIdx="2" presStyleCnt="3">
        <dgm:presLayoutVars>
          <dgm:bulletEnabled val="1"/>
        </dgm:presLayoutVars>
      </dgm:prSet>
      <dgm:spPr/>
    </dgm:pt>
  </dgm:ptLst>
  <dgm:cxnLst>
    <dgm:cxn modelId="{B2DDD434-9690-B54E-9A6F-FB34E0A6DB99}" type="presOf" srcId="{85778744-A833-F544-A11F-A889D4181BB6}" destId="{21DCB1AD-BC99-FF49-A1D1-757DF669EF29}" srcOrd="0" destOrd="0" presId="urn:microsoft.com/office/officeart/2005/8/layout/hList6"/>
    <dgm:cxn modelId="{73DDEE37-B607-6244-BF82-28717ADE94B2}" type="presOf" srcId="{C6869069-18AF-7647-9B6E-BF4FE7E6C75E}" destId="{19141D1C-306B-5B41-BF1B-11AC34E74D87}" srcOrd="0" destOrd="0" presId="urn:microsoft.com/office/officeart/2005/8/layout/hList6"/>
    <dgm:cxn modelId="{EE6A5357-7A1B-A54E-A327-D183BBE41933}" srcId="{85778744-A833-F544-A11F-A889D4181BB6}" destId="{FA1B76CC-C5F8-7842-A9CD-2CE81B36F238}" srcOrd="1" destOrd="0" parTransId="{B675627D-70A7-D647-9DC8-115E12046798}" sibTransId="{327BB7BB-5979-1048-A21F-324761309092}"/>
    <dgm:cxn modelId="{8D8E3B82-75D8-9741-926F-2CF1A675AC4B}" type="presOf" srcId="{7F2CD3D0-A2A8-0248-8C5E-6690C2332BC8}" destId="{2D098486-A23F-9B43-8B08-3E8EBEAFBF0C}" srcOrd="0" destOrd="0" presId="urn:microsoft.com/office/officeart/2005/8/layout/hList6"/>
    <dgm:cxn modelId="{8F74BCAE-657A-9046-B212-A43345BA5AE3}" srcId="{85778744-A833-F544-A11F-A889D4181BB6}" destId="{7F2CD3D0-A2A8-0248-8C5E-6690C2332BC8}" srcOrd="2" destOrd="0" parTransId="{A2CFABE3-1E53-EE4A-81BA-8D0E95282F2A}" sibTransId="{55CA04F5-D9D3-8544-A9DA-B42C61E1C3CC}"/>
    <dgm:cxn modelId="{5A8A09B4-A449-2545-8F25-47BF74B3EB80}" type="presOf" srcId="{FA1B76CC-C5F8-7842-A9CD-2CE81B36F238}" destId="{CFA34465-4409-A94C-8431-A7AF43E71EE5}" srcOrd="0" destOrd="0" presId="urn:microsoft.com/office/officeart/2005/8/layout/hList6"/>
    <dgm:cxn modelId="{6FD4A8E1-006B-1544-BD8B-18E9EE4681FA}" srcId="{85778744-A833-F544-A11F-A889D4181BB6}" destId="{C6869069-18AF-7647-9B6E-BF4FE7E6C75E}" srcOrd="0" destOrd="0" parTransId="{67A8DE59-4586-4540-B2E1-95E500032DF9}" sibTransId="{061F0CC9-4EAF-884C-8D91-1E8C54653C19}"/>
    <dgm:cxn modelId="{E0F5411A-1056-724C-8488-3B7AD34F9997}" type="presParOf" srcId="{21DCB1AD-BC99-FF49-A1D1-757DF669EF29}" destId="{19141D1C-306B-5B41-BF1B-11AC34E74D87}" srcOrd="0" destOrd="0" presId="urn:microsoft.com/office/officeart/2005/8/layout/hList6"/>
    <dgm:cxn modelId="{C000AA22-E285-6146-927A-F2973240C772}" type="presParOf" srcId="{21DCB1AD-BC99-FF49-A1D1-757DF669EF29}" destId="{460A7BA2-C69B-614F-9B9D-65A211583C8D}" srcOrd="1" destOrd="0" presId="urn:microsoft.com/office/officeart/2005/8/layout/hList6"/>
    <dgm:cxn modelId="{7B396DCD-1B15-4E42-92C8-1BDEB1E8626B}" type="presParOf" srcId="{21DCB1AD-BC99-FF49-A1D1-757DF669EF29}" destId="{CFA34465-4409-A94C-8431-A7AF43E71EE5}" srcOrd="2" destOrd="0" presId="urn:microsoft.com/office/officeart/2005/8/layout/hList6"/>
    <dgm:cxn modelId="{3299B62D-7CAF-F34C-97E9-01F6F0ECACAB}" type="presParOf" srcId="{21DCB1AD-BC99-FF49-A1D1-757DF669EF29}" destId="{E6367747-1A49-9F4A-8776-24DFF2FF0BEA}" srcOrd="3" destOrd="0" presId="urn:microsoft.com/office/officeart/2005/8/layout/hList6"/>
    <dgm:cxn modelId="{FC2FA670-5925-9E45-9335-E72835FAF895}" type="presParOf" srcId="{21DCB1AD-BC99-FF49-A1D1-757DF669EF29}" destId="{2D098486-A23F-9B43-8B08-3E8EBEAFBF0C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41D1C-306B-5B41-BF1B-11AC34E74D87}">
      <dsp:nvSpPr>
        <dsp:cNvPr id="0" name=""/>
        <dsp:cNvSpPr/>
      </dsp:nvSpPr>
      <dsp:spPr>
        <a:xfrm rot="16200000">
          <a:off x="-941538" y="942744"/>
          <a:ext cx="5022558" cy="313706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accent5">
                  <a:lumMod val="20000"/>
                  <a:lumOff val="8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rPr>
            <a:t>智慧医疗系统</a:t>
          </a: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 rot="5400000">
        <a:off x="1207" y="1004511"/>
        <a:ext cx="3137068" cy="3013534"/>
      </dsp:txXfrm>
    </dsp:sp>
    <dsp:sp modelId="{CFA34465-4409-A94C-8431-A7AF43E71EE5}">
      <dsp:nvSpPr>
        <dsp:cNvPr id="0" name=""/>
        <dsp:cNvSpPr/>
      </dsp:nvSpPr>
      <dsp:spPr>
        <a:xfrm rot="16200000">
          <a:off x="2430810" y="942744"/>
          <a:ext cx="5022558" cy="313706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accent5">
                  <a:lumMod val="20000"/>
                  <a:lumOff val="8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rPr>
            <a:t>机器学习物联网</a:t>
          </a: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 rot="5400000">
        <a:off x="3373555" y="1004511"/>
        <a:ext cx="3137068" cy="3013534"/>
      </dsp:txXfrm>
    </dsp:sp>
    <dsp:sp modelId="{2D098486-A23F-9B43-8B08-3E8EBEAFBF0C}">
      <dsp:nvSpPr>
        <dsp:cNvPr id="0" name=""/>
        <dsp:cNvSpPr/>
      </dsp:nvSpPr>
      <dsp:spPr>
        <a:xfrm rot="16200000">
          <a:off x="5803160" y="942744"/>
          <a:ext cx="5022558" cy="313706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accent5">
                  <a:lumMod val="20000"/>
                  <a:lumOff val="8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rPr>
            <a:t>机器学习云服务</a:t>
          </a: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altLang="zh-CN" sz="2000" b="1" kern="1200" dirty="0">
            <a:solidFill>
              <a:schemeClr val="accent5">
                <a:lumMod val="20000"/>
                <a:lumOff val="80000"/>
              </a:schemeClr>
            </a:solidFill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 rot="5400000">
        <a:off x="6745905" y="1004511"/>
        <a:ext cx="3137068" cy="30135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297AB0-25CB-46D4-8812-CE65980C7D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A0E6B-869C-4AAE-B2FC-F3ED242F29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71808-A89A-4842-AC54-F2B8D68625D5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1AE083-D4E4-47D3-A187-8A38912DA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DAD486-4E22-4C84-8B14-E7138F0BCD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097EA-6A5D-4D0B-A9D8-26C4010C36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8847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DE713-3D68-4F21-80ED-0A9C89BDA07C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313EA-5C2F-497C-AB73-8C23105E11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028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尊敬的 各位领导</a:t>
            </a:r>
            <a:r>
              <a:rPr lang="en-US" altLang="zh-CN" dirty="0"/>
              <a:t> </a:t>
            </a:r>
            <a:r>
              <a:rPr lang="zh-CN" altLang="en-US" dirty="0"/>
              <a:t>和评委，下午好。</a:t>
            </a:r>
            <a:endParaRPr lang="en-AU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313EA-5C2F-497C-AB73-8C23105E11F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097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人工智能和机器学习已经进入交通、商业、建筑、教育等各行各业</a:t>
            </a:r>
            <a:endParaRPr lang="en-AU" altLang="zh-CN" dirty="0"/>
          </a:p>
          <a:p>
            <a:endParaRPr lang="en-AU" altLang="zh-CN" dirty="0"/>
          </a:p>
          <a:p>
            <a:r>
              <a:rPr lang="zh-CN" altLang="en-AU" dirty="0"/>
              <a:t>大数据</a:t>
            </a:r>
            <a:r>
              <a:rPr lang="zh-CN" altLang="en-US" dirty="0"/>
              <a:t>，人工智能，机器学习在国内的市场非常庞大。光大数据一个领域在全国市场就接近千亿元。</a:t>
            </a:r>
            <a:endParaRPr lang="en-AU" altLang="zh-CN" dirty="0"/>
          </a:p>
          <a:p>
            <a:endParaRPr lang="en-SG" altLang="zh-CN" dirty="0"/>
          </a:p>
          <a:p>
            <a:r>
              <a:rPr lang="zh-CN" altLang="en-US" dirty="0"/>
              <a:t>中国国内有很多有人工智能团队的大型企业，包括百度、阿里巴巴、腾讯、等。</a:t>
            </a:r>
            <a:endParaRPr lang="en-AU" altLang="zh-CN" dirty="0"/>
          </a:p>
          <a:p>
            <a:endParaRPr lang="en-AU" altLang="zh-CN" dirty="0"/>
          </a:p>
          <a:p>
            <a:endParaRPr lang="en-SG" altLang="zh-CN" dirty="0"/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313EA-5C2F-497C-AB73-8C23105E11F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270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我们的核心技术是通用机器学习，优点是速度快、硬件资源占用少、可解释、可验证、不依赖于大量数据。</a:t>
            </a:r>
            <a:endParaRPr lang="en-US" altLang="zh-CN" dirty="0"/>
          </a:p>
          <a:p>
            <a:endParaRPr lang="en-US" dirty="0"/>
          </a:p>
          <a:p>
            <a:r>
              <a:rPr lang="zh-CN" altLang="en-US" dirty="0"/>
              <a:t>对标企业是商汤科技，他们的服务硬件资源占用多、不可解释、不可验证、需要大量训练数据。</a:t>
            </a:r>
            <a:endParaRPr lang="en-US" altLang="zh-CN" dirty="0"/>
          </a:p>
          <a:p>
            <a:endParaRPr lang="en-US" dirty="0"/>
          </a:p>
          <a:p>
            <a:r>
              <a:rPr lang="zh-CN" altLang="en-US" dirty="0"/>
              <a:t>例如，训练一个从</a:t>
            </a:r>
            <a:r>
              <a:rPr lang="en-US" altLang="zh-CN" dirty="0"/>
              <a:t>X</a:t>
            </a:r>
            <a:r>
              <a:rPr lang="zh-CN" altLang="en-US" dirty="0"/>
              <a:t>光片识别肿瘤的模型，商汤科技需要数千张</a:t>
            </a:r>
            <a:r>
              <a:rPr lang="en-US" altLang="zh-CN" dirty="0"/>
              <a:t>X</a:t>
            </a:r>
            <a:r>
              <a:rPr lang="zh-CN" altLang="en-US" dirty="0"/>
              <a:t>光照片，而我们的系统只需要数十张，可以大大减少医院的成本。</a:t>
            </a:r>
            <a:endParaRPr lang="en-AU" altLang="zh-CN" dirty="0"/>
          </a:p>
          <a:p>
            <a:endParaRPr lang="en-AU" dirty="0"/>
          </a:p>
          <a:p>
            <a:r>
              <a:rPr lang="zh-CN" altLang="en-US" dirty="0"/>
              <a:t>国内与我们类似的企业包括商汤科技。他们利用机器学习技术研发了很多不同的应用，包括人脸识别，自动驾驶等等。但是他们的技术也是建立在国际流行的机器学习算法上，也有以上陈述的痛点。而我们</a:t>
            </a:r>
            <a:r>
              <a:rPr lang="en-US" altLang="zh-CN" dirty="0"/>
              <a:t>1</a:t>
            </a:r>
            <a:r>
              <a:rPr lang="zh-CN" altLang="en-US" dirty="0"/>
              <a:t>）有自主的底层技术，</a:t>
            </a:r>
            <a:r>
              <a:rPr lang="en-US" altLang="zh-CN" dirty="0"/>
              <a:t>2</a:t>
            </a:r>
            <a:r>
              <a:rPr lang="zh-CN" altLang="en-US" dirty="0"/>
              <a:t>）并且解决了以上痛点。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313EA-5C2F-497C-AB73-8C23105E11F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377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AU" sz="1200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我们</a:t>
            </a:r>
            <a:r>
              <a:rPr lang="zh-CN" altLang="en-US" sz="1200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公司的发展和客户的定位可以归类为三个方向。</a:t>
            </a:r>
            <a:endParaRPr lang="en-AU" altLang="zh-CN" sz="1200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>
              <a:lnSpc>
                <a:spcPct val="150000"/>
              </a:lnSpc>
            </a:pPr>
            <a:endParaRPr lang="en-AU" altLang="zh-CN" sz="1200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313EA-5C2F-497C-AB73-8C23105E11F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749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AU" sz="1200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我们</a:t>
            </a:r>
            <a:r>
              <a:rPr lang="zh-CN" altLang="en-US" sz="1200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公司的发展和客户的定位可以归类为三个方向。</a:t>
            </a:r>
            <a:endParaRPr lang="en-AU" altLang="zh-CN" sz="1200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>
              <a:lnSpc>
                <a:spcPct val="150000"/>
              </a:lnSpc>
            </a:pPr>
            <a:endParaRPr lang="en-AU" altLang="zh-CN" sz="1200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313EA-5C2F-497C-AB73-8C23105E11F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375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313EA-5C2F-497C-AB73-8C23105E11F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662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EA5E3-EDA9-401D-8471-C854389ED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1065EE-7735-4941-BE71-06F60F5A2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3B767-7BF7-4301-AF0B-8536A616E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729C6-61A2-4593-A5C1-54732CD5C5E5}" type="datetime1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957D0-FFA0-43D5-AA4C-2046C9383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FCC08-B63F-45F8-B9E5-625075C92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7486-83B7-42B9-963D-1C9AB63C6A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203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EFF2F-FD7D-4F50-B107-C5E7C4C2E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8CCE19-8A08-41CD-90FA-0C184ACA9A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EBF24-577A-4464-A0DA-715239BD6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AD13-EC10-428C-B423-CC53E829D373}" type="datetime1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E57AA-7FC2-46C8-8720-82629983D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16C24-B35F-4089-A470-C33E63D57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7486-83B7-42B9-963D-1C9AB63C6A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36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808315-EBEE-4636-92F1-B01130E8D6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80E5B0-983F-4363-B3EC-D8B873895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1A060-B069-44F4-B846-A1612CFF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806E-2EF6-4F8A-B445-F6E243036E81}" type="datetime1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72A28-34C0-4C4C-8357-FFCC7E71B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FE958-F5A5-4E30-946F-767A3B857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7486-83B7-42B9-963D-1C9AB63C6A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063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60EB7-B18D-4AF6-BF95-20E5309C9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8E3F5-39EF-4B7F-AEA5-0CA62A058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138BF-00BF-439D-A6F2-BC3CE766E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B7277-D27E-488F-B30B-ED24AF375FEC}" type="datetime1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5A3D5-5DB4-49A1-9020-DC89BBCF4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486D1-8179-430E-9884-DA3F8D29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7486-83B7-42B9-963D-1C9AB63C6A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734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7CAEC-D0E6-4333-AD12-5AAA46EBE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0C8DD-11F3-4734-9DE4-CB7D1C38F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4495B-321C-4DD1-83DE-9FFF39E2C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32EE2-64AA-41DF-889C-615CBCE5B620}" type="datetime1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A18B2-975B-45CF-8C13-5EC4F58E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CA87E-F6CF-4B39-814B-C56328D40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7486-83B7-42B9-963D-1C9AB63C6A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92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86223-FD88-4C30-80C3-60A39E59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C3E77-CA85-4300-912A-769E34929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A7B0E-BE36-4146-88FC-311A797A7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59965-99C6-4B1B-B2C0-29711B78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212BD-6081-4CBB-8B47-CCB65AC4ED35}" type="datetime1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1CC54-D9C9-4120-91D8-DC60BD33A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CF0BB-AAC0-423A-B1A4-78718C5EB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7486-83B7-42B9-963D-1C9AB63C6A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65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FF1FD-C6EB-4708-A2A3-BA7A8504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13961-37B2-4687-8090-0406B39D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60D7E-4333-4861-BA0D-6885C0F04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56A791-149C-4758-B9A2-612BCD413F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169D0B-E8A1-4CF2-AA53-B9139443A3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D443AB-11D2-4F6E-BE0D-77285B54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8A94-A6CE-4B1D-A28A-5BB24B5A9729}" type="datetime1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70FFAF-4B9E-4531-B789-124D93E4C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2EC346-3FFF-4A98-ACDC-BCAF77D6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7486-83B7-42B9-963D-1C9AB63C6A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420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254A8-3C38-4BD1-8622-B6307FC8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A86943-B91F-4BB1-A802-5180BD92B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18012-006B-41FC-9783-CE1A74D4A609}" type="datetime1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1EA27-F96F-42A6-8F6F-C57301D04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955517-D49C-4DD9-B472-B03D2F5E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7486-83B7-42B9-963D-1C9AB63C6A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234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CDDA86-DC23-4A84-9B34-9D1F63807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1A506-EC1D-45AD-ACE1-1A348F391C39}" type="datetime1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221D1-B305-4C48-8299-6816866F3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8CD9F-267B-4976-90DA-D2EF154CF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7486-83B7-42B9-963D-1C9AB63C6A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550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30B3-759C-405D-B7A8-9D29EB3C3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4A84D-2820-4B25-920B-7F0A25B0D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5A31AA-A18A-43DE-887C-81212F495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56E75-0BE4-45B8-A1AF-84C156E84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0648E-1BE1-4C69-ADE1-24C869A729E8}" type="datetime1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FA71BC-EB22-4777-8790-75ECED74A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DF805-A611-4B3F-AB6E-D2E76A659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7486-83B7-42B9-963D-1C9AB63C6A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857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6097F-25AB-4201-B2F6-2B9E743D9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C16ACF-2609-4F32-9F00-2E0573E66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89D17-77CF-47D4-9C3B-6FCE16EA11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F06DCC-1C11-45F1-9457-AF1501CA2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0607-0BAB-494E-9CB1-46DC8E2E3FF8}" type="datetime1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6C831-8C1F-477C-AE09-C9F38837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286E2-A502-4E64-9838-BE3E0155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7486-83B7-42B9-963D-1C9AB63C6A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0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60E894-7136-4B14-ABEE-AB1F2C85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F3D95-2A47-467B-97FC-B41043849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B1AD8-13AE-43C3-B3BB-6AC2FB5DB9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48B87-98F3-4B9A-8D85-40B6F8968AD6}" type="datetime1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6D1C1-D244-4F9C-AA55-7582073FC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B8459-0ACA-4B06-B82F-5B3FD6805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17486-83B7-42B9-963D-1C9AB63C6A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7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2.jp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1.jpeg"/><Relationship Id="rId4" Type="http://schemas.openxmlformats.org/officeDocument/2006/relationships/diagramData" Target="../diagrams/data1.xml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080B-1A53-44D9-9F18-5C9866392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5308" y="1605247"/>
            <a:ext cx="10161382" cy="803188"/>
          </a:xfrm>
        </p:spPr>
        <p:txBody>
          <a:bodyPr>
            <a:noAutofit/>
          </a:bodyPr>
          <a:lstStyle/>
          <a:p>
            <a:r>
              <a:rPr lang="zh-CN" altLang="en-US" sz="4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可信智能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FC17F5-96E1-495F-B0E5-0A0BCE022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5544" y="3866919"/>
            <a:ext cx="7280909" cy="238529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6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Silas</a:t>
            </a:r>
            <a:r>
              <a:rPr lang="zh-CN" altLang="en-US" sz="26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次世代</a:t>
            </a:r>
            <a:r>
              <a:rPr lang="zh-CN" altLang="en-AU" sz="26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可信</a:t>
            </a:r>
            <a:r>
              <a:rPr lang="zh-CN" altLang="en-US" sz="26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人工智能技术解决方案</a:t>
            </a:r>
            <a:endParaRPr lang="en-AU" altLang="zh-CN" b="1" dirty="0">
              <a:solidFill>
                <a:srgbClr val="00206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8" name="Picture 7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8AABB8D5-4369-2A49-B3FF-B83B1FC5D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9819" y="371188"/>
            <a:ext cx="952628" cy="8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07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080B-1A53-44D9-9F18-5C9866392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368" y="314654"/>
            <a:ext cx="4161451" cy="622461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b="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背景与痛点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1B954CC-4CE3-4A0C-AB4F-6BF4150D9002}"/>
              </a:ext>
            </a:extLst>
          </p:cNvPr>
          <p:cNvSpPr/>
          <p:nvPr/>
        </p:nvSpPr>
        <p:spPr>
          <a:xfrm>
            <a:off x="11333591" y="6036907"/>
            <a:ext cx="634480" cy="6344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Graphic 15">
            <a:extLst>
              <a:ext uri="{FF2B5EF4-FFF2-40B4-BE49-F238E27FC236}">
                <a16:creationId xmlns:a16="http://schemas.microsoft.com/office/drawing/2014/main" id="{0B7B178B-B13E-4C02-8A48-A6471027329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201604" y="102640"/>
            <a:ext cx="887760" cy="925200"/>
          </a:xfrm>
          <a:prstGeom prst="rect">
            <a:avLst/>
          </a:prstGeom>
          <a:ln>
            <a:noFill/>
          </a:ln>
        </p:spPr>
      </p:pic>
      <p:sp>
        <p:nvSpPr>
          <p:cNvPr id="8" name="Arrow: Chevron 7">
            <a:extLst>
              <a:ext uri="{FF2B5EF4-FFF2-40B4-BE49-F238E27FC236}">
                <a16:creationId xmlns:a16="http://schemas.microsoft.com/office/drawing/2014/main" id="{5B1C1226-024F-4931-BF65-54E30A5B2869}"/>
              </a:ext>
            </a:extLst>
          </p:cNvPr>
          <p:cNvSpPr/>
          <p:nvPr/>
        </p:nvSpPr>
        <p:spPr>
          <a:xfrm>
            <a:off x="494522" y="467266"/>
            <a:ext cx="373225" cy="373225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E7476D-8936-4111-B84F-9100C11B067B}"/>
              </a:ext>
            </a:extLst>
          </p:cNvPr>
          <p:cNvSpPr/>
          <p:nvPr/>
        </p:nvSpPr>
        <p:spPr>
          <a:xfrm>
            <a:off x="245913" y="1027840"/>
            <a:ext cx="11451715" cy="5727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000" indent="-27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中国工业</a:t>
            </a:r>
            <a:r>
              <a:rPr lang="en-US" altLang="zh-CN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4.0</a:t>
            </a:r>
            <a:r>
              <a:rPr lang="zh-CN" altLang="en-US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：    大数据人工智能和机器学习进入交通、商业、建筑、教育等各行各业</a:t>
            </a:r>
          </a:p>
          <a:p>
            <a:pPr marL="270000" indent="-27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应用：   </a:t>
            </a:r>
            <a:endParaRPr lang="en-AU" altLang="zh-CN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270000" indent="-2700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altLang="zh-CN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270000" indent="-2700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altLang="zh-CN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270000" indent="-2700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altLang="zh-CN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270000" indent="-2700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altLang="zh-CN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270000" indent="-2700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altLang="zh-CN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270000" indent="-2700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altLang="zh-CN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270000" indent="-2700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altLang="zh-CN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270000" indent="-2700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altLang="zh-CN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270000" indent="-2700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altLang="zh-CN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270000" indent="-2700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altLang="zh-CN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270000" indent="-27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行业痛点：人工智能</a:t>
            </a:r>
            <a:r>
              <a:rPr lang="en-US" altLang="zh-CN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/</a:t>
            </a:r>
            <a:r>
              <a:rPr lang="zh-CN" altLang="en-US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机器学习需要</a:t>
            </a:r>
            <a:r>
              <a:rPr lang="zh-CN" altLang="en-US" spc="-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大量资源、不可信、难以解释、难以验证</a:t>
            </a:r>
            <a:r>
              <a:rPr lang="zh-CN" altLang="en-US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，可能导致灾难性的结果。</a:t>
            </a:r>
          </a:p>
          <a:p>
            <a:pPr marL="270000" indent="-2700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200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AD85DA3-C5F5-4900-B8E6-3C53EBE6A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9575" y="6171584"/>
            <a:ext cx="351817" cy="365125"/>
          </a:xfrm>
        </p:spPr>
        <p:txBody>
          <a:bodyPr/>
          <a:lstStyle/>
          <a:p>
            <a:fld id="{E1F17486-83B7-42B9-963D-1C9AB63C6A36}" type="slidenum">
              <a:rPr lang="zh-CN" altLang="en-US" sz="2000" smtClean="0">
                <a:solidFill>
                  <a:schemeClr val="accent5">
                    <a:lumMod val="50000"/>
                  </a:schemeClr>
                </a:solidFill>
              </a:rPr>
              <a:t>2</a:t>
            </a:fld>
            <a:endParaRPr lang="zh-CN" alt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Picture 8" descr="A picture containing car, control panel&#10;&#10;Description automatically generated">
            <a:extLst>
              <a:ext uri="{FF2B5EF4-FFF2-40B4-BE49-F238E27FC236}">
                <a16:creationId xmlns:a16="http://schemas.microsoft.com/office/drawing/2014/main" id="{0B95AC96-97F1-0247-AA14-7B8975AB6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83" y="1552629"/>
            <a:ext cx="2310292" cy="17876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757F96-92FF-2C47-82E6-BF5DA6F8FF39}"/>
              </a:ext>
            </a:extLst>
          </p:cNvPr>
          <p:cNvSpPr/>
          <p:nvPr/>
        </p:nvSpPr>
        <p:spPr>
          <a:xfrm>
            <a:off x="2869093" y="2970899"/>
            <a:ext cx="1107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pc="-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自动驾驶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 descr="A person with blue hair&#10;&#10;Description automatically generated with low confidence">
            <a:extLst>
              <a:ext uri="{FF2B5EF4-FFF2-40B4-BE49-F238E27FC236}">
                <a16:creationId xmlns:a16="http://schemas.microsoft.com/office/drawing/2014/main" id="{495D6480-76EB-7940-B6F6-96F8627E5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661" y="1567973"/>
            <a:ext cx="1634141" cy="180775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AE39121-01AA-B64D-B686-A1FC682EA57A}"/>
              </a:ext>
            </a:extLst>
          </p:cNvPr>
          <p:cNvSpPr/>
          <p:nvPr/>
        </p:nvSpPr>
        <p:spPr>
          <a:xfrm>
            <a:off x="5696723" y="3039088"/>
            <a:ext cx="1106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pc="-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人脸识别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E2DB04-0E78-F747-96C0-44B320451F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93" y="1552629"/>
            <a:ext cx="2575173" cy="18259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3139DBF-8E49-904A-9E66-68465FB908F5}"/>
              </a:ext>
            </a:extLst>
          </p:cNvPr>
          <p:cNvSpPr/>
          <p:nvPr/>
        </p:nvSpPr>
        <p:spPr>
          <a:xfrm>
            <a:off x="8590745" y="3014046"/>
            <a:ext cx="1107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pc="-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语音识别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 descr="A picture containing indoor, room, gambling house, scene&#10;&#10;Description automatically generated">
            <a:extLst>
              <a:ext uri="{FF2B5EF4-FFF2-40B4-BE49-F238E27FC236}">
                <a16:creationId xmlns:a16="http://schemas.microsoft.com/office/drawing/2014/main" id="{F0D66C64-BC24-EB4C-8EBB-CF5386477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83" y="3430956"/>
            <a:ext cx="2896377" cy="206025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A7C3842-9033-F449-BBF0-795C1DDD88F7}"/>
              </a:ext>
            </a:extLst>
          </p:cNvPr>
          <p:cNvSpPr/>
          <p:nvPr/>
        </p:nvSpPr>
        <p:spPr>
          <a:xfrm>
            <a:off x="3013377" y="5121877"/>
            <a:ext cx="1338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pc="-1" dirty="0"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金融与投资</a:t>
            </a:r>
            <a:endParaRPr lang="en-US" dirty="0"/>
          </a:p>
        </p:txBody>
      </p:sp>
      <p:pic>
        <p:nvPicPr>
          <p:cNvPr id="23" name="Picture 22" descr="A shopping cart full of colorful shopping bags&#10;&#10;Description automatically generated with low confidence">
            <a:extLst>
              <a:ext uri="{FF2B5EF4-FFF2-40B4-BE49-F238E27FC236}">
                <a16:creationId xmlns:a16="http://schemas.microsoft.com/office/drawing/2014/main" id="{062AF374-C74B-494C-81E4-F49ED2F055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745" y="3522144"/>
            <a:ext cx="2335477" cy="195749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ADCA2C0-BB67-104F-ACFE-FAC72950D47C}"/>
              </a:ext>
            </a:extLst>
          </p:cNvPr>
          <p:cNvSpPr/>
          <p:nvPr/>
        </p:nvSpPr>
        <p:spPr>
          <a:xfrm>
            <a:off x="7331807" y="5121877"/>
            <a:ext cx="1107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pc="-1" dirty="0"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推荐系统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988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080B-1A53-44D9-9F18-5C9866392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368" y="314654"/>
            <a:ext cx="5374432" cy="622461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b="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我们的技术与产品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1B954CC-4CE3-4A0C-AB4F-6BF4150D9002}"/>
              </a:ext>
            </a:extLst>
          </p:cNvPr>
          <p:cNvSpPr/>
          <p:nvPr/>
        </p:nvSpPr>
        <p:spPr>
          <a:xfrm>
            <a:off x="11333591" y="6036907"/>
            <a:ext cx="634480" cy="6344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Graphic 15">
            <a:extLst>
              <a:ext uri="{FF2B5EF4-FFF2-40B4-BE49-F238E27FC236}">
                <a16:creationId xmlns:a16="http://schemas.microsoft.com/office/drawing/2014/main" id="{0B7B178B-B13E-4C02-8A48-A6471027329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201604" y="102640"/>
            <a:ext cx="887760" cy="925200"/>
          </a:xfrm>
          <a:prstGeom prst="rect">
            <a:avLst/>
          </a:prstGeom>
          <a:ln>
            <a:noFill/>
          </a:ln>
        </p:spPr>
      </p:pic>
      <p:sp>
        <p:nvSpPr>
          <p:cNvPr id="8" name="Arrow: Chevron 7">
            <a:extLst>
              <a:ext uri="{FF2B5EF4-FFF2-40B4-BE49-F238E27FC236}">
                <a16:creationId xmlns:a16="http://schemas.microsoft.com/office/drawing/2014/main" id="{5B1C1226-024F-4931-BF65-54E30A5B2869}"/>
              </a:ext>
            </a:extLst>
          </p:cNvPr>
          <p:cNvSpPr/>
          <p:nvPr/>
        </p:nvSpPr>
        <p:spPr>
          <a:xfrm>
            <a:off x="494522" y="467266"/>
            <a:ext cx="373225" cy="373225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E7476D-8936-4111-B84F-9100C11B067B}"/>
              </a:ext>
            </a:extLst>
          </p:cNvPr>
          <p:cNvSpPr/>
          <p:nvPr/>
        </p:nvSpPr>
        <p:spPr>
          <a:xfrm>
            <a:off x="681134" y="1071425"/>
            <a:ext cx="5414866" cy="21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Silas</a:t>
            </a: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机器学习与数据分析</a:t>
            </a:r>
            <a:endParaRPr lang="en-AU" altLang="zh-CN" sz="2000" b="1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1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速度快，资源占用少（不依赖昂贵硬件）</a:t>
            </a:r>
            <a:endParaRPr lang="en-AU" altLang="zh-CN" b="1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1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可解释</a:t>
            </a:r>
            <a:r>
              <a:rPr lang="zh-CN" altLang="en-US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，</a:t>
            </a:r>
            <a:r>
              <a:rPr lang="zh-CN" altLang="en-US" b="1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可验证（可信）</a:t>
            </a:r>
            <a:endParaRPr lang="en-AU" altLang="zh-CN" b="1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1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高效（不依赖于大量数据）</a:t>
            </a:r>
            <a:endParaRPr lang="en-AU" altLang="zh-CN" b="1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1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教育版下载量</a:t>
            </a:r>
            <a:r>
              <a:rPr lang="en-US" altLang="zh-CN" b="1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3</a:t>
            </a:r>
            <a:r>
              <a:rPr lang="zh-CN" altLang="en-US" b="1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万</a:t>
            </a:r>
            <a:r>
              <a:rPr lang="en-US" altLang="zh-CN" b="1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+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AD85DA3-C5F5-4900-B8E6-3C53EBE6A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9575" y="6171584"/>
            <a:ext cx="351817" cy="365125"/>
          </a:xfrm>
        </p:spPr>
        <p:txBody>
          <a:bodyPr/>
          <a:lstStyle/>
          <a:p>
            <a:fld id="{E1F17486-83B7-42B9-963D-1C9AB63C6A36}" type="slidenum">
              <a:rPr lang="zh-CN" altLang="en-US" sz="2000" smtClean="0">
                <a:solidFill>
                  <a:schemeClr val="accent5">
                    <a:lumMod val="50000"/>
                  </a:schemeClr>
                </a:solidFill>
              </a:rPr>
              <a:t>3</a:t>
            </a:fld>
            <a:endParaRPr lang="zh-CN" alt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232D7-A2C4-7D42-B697-A9AC0C7E6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34" y="3624146"/>
            <a:ext cx="5214530" cy="30472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C45EBD-A8BB-2C48-B3BF-D46D03784623}"/>
              </a:ext>
            </a:extLst>
          </p:cNvPr>
          <p:cNvSpPr/>
          <p:nvPr/>
        </p:nvSpPr>
        <p:spPr>
          <a:xfrm>
            <a:off x="6554074" y="1057465"/>
            <a:ext cx="5414866" cy="21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N-PAT</a:t>
            </a: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自动推理与验证</a:t>
            </a:r>
            <a:endParaRPr lang="en-AU" altLang="zh-CN" sz="2000" b="1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1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对复杂的软件，硬件，</a:t>
            </a:r>
            <a:r>
              <a:rPr lang="en-US" altLang="zh-CN" b="1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AI</a:t>
            </a:r>
            <a:r>
              <a:rPr lang="zh-CN" altLang="en-US" b="1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系统建模</a:t>
            </a:r>
            <a:endParaRPr lang="en-AU" altLang="zh-CN" b="1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AU" b="1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高效的</a:t>
            </a:r>
            <a:r>
              <a:rPr lang="zh-CN" altLang="en-US" b="1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模拟和</a:t>
            </a:r>
            <a:r>
              <a:rPr lang="zh-CN" altLang="en-AU" b="1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验证</a:t>
            </a:r>
            <a:r>
              <a:rPr lang="zh-CN" altLang="en-US" b="1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算法</a:t>
            </a:r>
            <a:endParaRPr lang="en-AU" altLang="zh-CN" b="1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1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自动化检查正确性，安全性，鲁棒性等。</a:t>
            </a:r>
            <a:endParaRPr lang="en-AU" altLang="zh-CN" b="1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1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大型企业用户：丰田，三菱，日本航天局等。</a:t>
            </a:r>
            <a:endParaRPr lang="en-US" altLang="zh-CN" b="1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2E246-CF11-E24F-9D5E-3C845A10C3E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074" y="3282097"/>
            <a:ext cx="4371587" cy="3509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93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080B-1A53-44D9-9F18-5C9866392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368" y="314654"/>
            <a:ext cx="9751879" cy="622461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b="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已有客户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1B954CC-4CE3-4A0C-AB4F-6BF4150D9002}"/>
              </a:ext>
            </a:extLst>
          </p:cNvPr>
          <p:cNvSpPr/>
          <p:nvPr/>
        </p:nvSpPr>
        <p:spPr>
          <a:xfrm>
            <a:off x="11333591" y="6036907"/>
            <a:ext cx="634480" cy="6344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Graphic 15">
            <a:extLst>
              <a:ext uri="{FF2B5EF4-FFF2-40B4-BE49-F238E27FC236}">
                <a16:creationId xmlns:a16="http://schemas.microsoft.com/office/drawing/2014/main" id="{0B7B178B-B13E-4C02-8A48-A6471027329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201604" y="102640"/>
            <a:ext cx="887760" cy="925200"/>
          </a:xfrm>
          <a:prstGeom prst="rect">
            <a:avLst/>
          </a:prstGeom>
          <a:ln>
            <a:noFill/>
          </a:ln>
        </p:spPr>
      </p:pic>
      <p:sp>
        <p:nvSpPr>
          <p:cNvPr id="8" name="Arrow: Chevron 7">
            <a:extLst>
              <a:ext uri="{FF2B5EF4-FFF2-40B4-BE49-F238E27FC236}">
                <a16:creationId xmlns:a16="http://schemas.microsoft.com/office/drawing/2014/main" id="{5B1C1226-024F-4931-BF65-54E30A5B2869}"/>
              </a:ext>
            </a:extLst>
          </p:cNvPr>
          <p:cNvSpPr/>
          <p:nvPr/>
        </p:nvSpPr>
        <p:spPr>
          <a:xfrm>
            <a:off x="494522" y="467266"/>
            <a:ext cx="373225" cy="373225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AD85DA3-C5F5-4900-B8E6-3C53EBE6A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229" y="6171584"/>
            <a:ext cx="487801" cy="365125"/>
          </a:xfrm>
        </p:spPr>
        <p:txBody>
          <a:bodyPr/>
          <a:lstStyle/>
          <a:p>
            <a:fld id="{E1F17486-83B7-42B9-963D-1C9AB63C6A36}" type="slidenum">
              <a:rPr lang="zh-CN" altLang="en-US" sz="2000" smtClean="0">
                <a:solidFill>
                  <a:schemeClr val="accent5">
                    <a:lumMod val="50000"/>
                  </a:schemeClr>
                </a:solidFill>
              </a:rPr>
              <a:t>4</a:t>
            </a:fld>
            <a:endParaRPr lang="zh-CN" alt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CB51ED-F3B4-D843-812A-F6942FE40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10" y="3011299"/>
            <a:ext cx="2902836" cy="6051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9CBD07-7043-EE4F-ABDE-B4FDC115C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5" y="1110564"/>
            <a:ext cx="3166367" cy="1176079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A7D1094B-97B6-4A45-A1EC-D3A7FE1ED6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72" y="5029811"/>
            <a:ext cx="1324335" cy="1324335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A592B8-4554-7849-A511-7897BA851E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61" y="5267190"/>
            <a:ext cx="2489366" cy="984431"/>
          </a:xfrm>
          <a:prstGeom prst="rect">
            <a:avLst/>
          </a:prstGeom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6EA579A7-C2AD-A342-9BF6-EC0195E794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03" y="5029811"/>
            <a:ext cx="1324334" cy="1324334"/>
          </a:xfrm>
          <a:prstGeom prst="rect">
            <a:avLst/>
          </a:prstGeom>
        </p:spPr>
      </p:pic>
      <p:pic>
        <p:nvPicPr>
          <p:cNvPr id="22" name="Picture 21" descr="A picture containing bird&#10;&#10;Description automatically generated">
            <a:extLst>
              <a:ext uri="{FF2B5EF4-FFF2-40B4-BE49-F238E27FC236}">
                <a16:creationId xmlns:a16="http://schemas.microsoft.com/office/drawing/2014/main" id="{1FABB920-8675-454B-B7D3-F2454EE50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10" y="5097239"/>
            <a:ext cx="1324334" cy="13243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D33D1F-843A-F741-AFDD-CC3C0C4BD1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89" y="997948"/>
            <a:ext cx="2491228" cy="968811"/>
          </a:xfrm>
          <a:prstGeom prst="rect">
            <a:avLst/>
          </a:prstGeom>
        </p:spPr>
      </p:pic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D72E7EB7-148B-5641-A0F6-45846BBD1F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856" y="2710885"/>
            <a:ext cx="1574800" cy="1574800"/>
          </a:xfrm>
          <a:prstGeom prst="rect">
            <a:avLst/>
          </a:prstGeom>
        </p:spPr>
      </p:pic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92E500F4-A422-634C-952A-CAFE61A23C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214" y="765394"/>
            <a:ext cx="2173712" cy="1813691"/>
          </a:xfrm>
          <a:prstGeom prst="rect">
            <a:avLst/>
          </a:prstGeom>
        </p:spPr>
      </p:pic>
      <p:pic>
        <p:nvPicPr>
          <p:cNvPr id="29" name="Picture 28" descr="A red triangle with black text&#10;&#10;Description automatically generated with low confidence">
            <a:extLst>
              <a:ext uri="{FF2B5EF4-FFF2-40B4-BE49-F238E27FC236}">
                <a16:creationId xmlns:a16="http://schemas.microsoft.com/office/drawing/2014/main" id="{1D2E6949-3584-9244-A2AA-09F5F3355B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478" y="3055351"/>
            <a:ext cx="2985184" cy="173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37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080B-1A53-44D9-9F18-5C9866392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368" y="314654"/>
            <a:ext cx="9751879" cy="622461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b="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应用和发展规划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1B954CC-4CE3-4A0C-AB4F-6BF4150D9002}"/>
              </a:ext>
            </a:extLst>
          </p:cNvPr>
          <p:cNvSpPr/>
          <p:nvPr/>
        </p:nvSpPr>
        <p:spPr>
          <a:xfrm>
            <a:off x="11333591" y="6036907"/>
            <a:ext cx="634480" cy="6344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Graphic 15">
            <a:extLst>
              <a:ext uri="{FF2B5EF4-FFF2-40B4-BE49-F238E27FC236}">
                <a16:creationId xmlns:a16="http://schemas.microsoft.com/office/drawing/2014/main" id="{0B7B178B-B13E-4C02-8A48-A6471027329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201604" y="102640"/>
            <a:ext cx="887760" cy="925200"/>
          </a:xfrm>
          <a:prstGeom prst="rect">
            <a:avLst/>
          </a:prstGeom>
          <a:ln>
            <a:noFill/>
          </a:ln>
        </p:spPr>
      </p:pic>
      <p:sp>
        <p:nvSpPr>
          <p:cNvPr id="8" name="Arrow: Chevron 7">
            <a:extLst>
              <a:ext uri="{FF2B5EF4-FFF2-40B4-BE49-F238E27FC236}">
                <a16:creationId xmlns:a16="http://schemas.microsoft.com/office/drawing/2014/main" id="{5B1C1226-024F-4931-BF65-54E30A5B2869}"/>
              </a:ext>
            </a:extLst>
          </p:cNvPr>
          <p:cNvSpPr/>
          <p:nvPr/>
        </p:nvSpPr>
        <p:spPr>
          <a:xfrm>
            <a:off x="494522" y="467266"/>
            <a:ext cx="373225" cy="373225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AD85DA3-C5F5-4900-B8E6-3C53EBE6A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229" y="6171584"/>
            <a:ext cx="487801" cy="365125"/>
          </a:xfrm>
        </p:spPr>
        <p:txBody>
          <a:bodyPr/>
          <a:lstStyle/>
          <a:p>
            <a:fld id="{E1F17486-83B7-42B9-963D-1C9AB63C6A36}" type="slidenum">
              <a:rPr lang="zh-CN" altLang="en-US" sz="2000" smtClean="0">
                <a:solidFill>
                  <a:schemeClr val="accent5">
                    <a:lumMod val="50000"/>
                  </a:schemeClr>
                </a:solidFill>
              </a:rPr>
              <a:t>5</a:t>
            </a:fld>
            <a:endParaRPr lang="zh-CN" alt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27D06F0-DF22-8940-8E03-BD94D4A0F3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2848923"/>
              </p:ext>
            </p:extLst>
          </p:nvPr>
        </p:nvGraphicFramePr>
        <p:xfrm>
          <a:off x="1498049" y="1732802"/>
          <a:ext cx="9884180" cy="5022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E522576-A503-7A49-AC94-76479C5CA8A8}"/>
              </a:ext>
            </a:extLst>
          </p:cNvPr>
          <p:cNvSpPr/>
          <p:nvPr/>
        </p:nvSpPr>
        <p:spPr>
          <a:xfrm>
            <a:off x="1616635" y="2158709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方向</a:t>
            </a:r>
            <a:r>
              <a:rPr lang="en-US" altLang="zh-CN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386526-A675-AF4C-B15E-CD930A0A3241}"/>
              </a:ext>
            </a:extLst>
          </p:cNvPr>
          <p:cNvSpPr/>
          <p:nvPr/>
        </p:nvSpPr>
        <p:spPr>
          <a:xfrm>
            <a:off x="5065309" y="2158709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方向</a:t>
            </a:r>
            <a:r>
              <a:rPr lang="en-US" altLang="zh-CN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7246F5-9A86-3C41-AE3C-445A21C7BBE7}"/>
              </a:ext>
            </a:extLst>
          </p:cNvPr>
          <p:cNvSpPr/>
          <p:nvPr/>
        </p:nvSpPr>
        <p:spPr>
          <a:xfrm>
            <a:off x="8513983" y="2158709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方向</a:t>
            </a:r>
            <a:r>
              <a:rPr lang="en-US" altLang="zh-CN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en-GB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A8DB4A-F228-4126-8257-8F25EDE4E431}"/>
              </a:ext>
            </a:extLst>
          </p:cNvPr>
          <p:cNvSpPr/>
          <p:nvPr/>
        </p:nvSpPr>
        <p:spPr>
          <a:xfrm>
            <a:off x="494522" y="987919"/>
            <a:ext cx="1888670" cy="559769"/>
          </a:xfrm>
          <a:prstGeom prst="rect">
            <a:avLst/>
          </a:prstGeom>
          <a:ln>
            <a:solidFill>
              <a:srgbClr val="4662AA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三大方向</a:t>
            </a:r>
            <a:endParaRPr lang="en-US" altLang="zh-CN" sz="2400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</p:txBody>
      </p:sp>
      <p:pic>
        <p:nvPicPr>
          <p:cNvPr id="21" name="Picture 20" descr="A picture containing monitor, stage, scene, screen&#10;&#10;Description automatically generated">
            <a:extLst>
              <a:ext uri="{FF2B5EF4-FFF2-40B4-BE49-F238E27FC236}">
                <a16:creationId xmlns:a16="http://schemas.microsoft.com/office/drawing/2014/main" id="{30EA9295-AB94-324D-AF9E-83DFF746FA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588" y="3646450"/>
            <a:ext cx="3123641" cy="2083444"/>
          </a:xfrm>
          <a:prstGeom prst="rect">
            <a:avLst/>
          </a:prstGeom>
        </p:spPr>
      </p:pic>
      <p:pic>
        <p:nvPicPr>
          <p:cNvPr id="23" name="Picture 22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9B6F09EF-343E-4740-87A8-64BD60956B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028" y="3646450"/>
            <a:ext cx="3128221" cy="2083444"/>
          </a:xfrm>
          <a:prstGeom prst="rect">
            <a:avLst/>
          </a:prstGeom>
        </p:spPr>
      </p:pic>
      <p:pic>
        <p:nvPicPr>
          <p:cNvPr id="25" name="Picture 24" descr="A person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061B9884-9170-E142-9EF6-1F946A256B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89" y="3659794"/>
            <a:ext cx="3111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10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080B-1A53-44D9-9F18-5C9866392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368" y="291794"/>
            <a:ext cx="4161451" cy="622461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b="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研发团队</a:t>
            </a:r>
          </a:p>
        </p:txBody>
      </p:sp>
      <p:pic>
        <p:nvPicPr>
          <p:cNvPr id="6" name="Graphic 15">
            <a:extLst>
              <a:ext uri="{FF2B5EF4-FFF2-40B4-BE49-F238E27FC236}">
                <a16:creationId xmlns:a16="http://schemas.microsoft.com/office/drawing/2014/main" id="{0B7B178B-B13E-4C02-8A48-A6471027329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201604" y="102640"/>
            <a:ext cx="887760" cy="925200"/>
          </a:xfrm>
          <a:prstGeom prst="rect">
            <a:avLst/>
          </a:prstGeom>
          <a:ln>
            <a:noFill/>
          </a:ln>
        </p:spPr>
      </p:pic>
      <p:sp>
        <p:nvSpPr>
          <p:cNvPr id="8" name="Arrow: Chevron 7">
            <a:extLst>
              <a:ext uri="{FF2B5EF4-FFF2-40B4-BE49-F238E27FC236}">
                <a16:creationId xmlns:a16="http://schemas.microsoft.com/office/drawing/2014/main" id="{5B1C1226-024F-4931-BF65-54E30A5B2869}"/>
              </a:ext>
            </a:extLst>
          </p:cNvPr>
          <p:cNvSpPr/>
          <p:nvPr/>
        </p:nvSpPr>
        <p:spPr>
          <a:xfrm>
            <a:off x="494522" y="467266"/>
            <a:ext cx="373225" cy="373225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B57FE07-2899-F94E-AF7B-95C410FB7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690" y="916806"/>
            <a:ext cx="1942011" cy="194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1C97BE5-098C-BC4E-91CD-6D200DDE1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901" y="916806"/>
            <a:ext cx="1942011" cy="194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048042-1327-7342-8D0F-C49918A9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754" y="3907480"/>
            <a:ext cx="7141229" cy="2768600"/>
          </a:xfrm>
          <a:prstGeom prst="rect">
            <a:avLst/>
          </a:prstGeom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D632C9A-BA37-644F-80B3-438B33380A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7" y="3907480"/>
            <a:ext cx="4749800" cy="2768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A9D0C2-0601-2647-A325-5F615684C385}"/>
              </a:ext>
            </a:extLst>
          </p:cNvPr>
          <p:cNvSpPr/>
          <p:nvPr/>
        </p:nvSpPr>
        <p:spPr>
          <a:xfrm>
            <a:off x="6712690" y="2906493"/>
            <a:ext cx="23185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zh-CN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Tony Hoare</a:t>
            </a:r>
            <a:r>
              <a:rPr lang="zh-CN" altLang="en-AU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爵士</a:t>
            </a:r>
            <a:endParaRPr lang="en-AU" altLang="zh-CN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1980</a:t>
            </a:r>
            <a:r>
              <a:rPr lang="zh-CN" altLang="en-US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年</a:t>
            </a:r>
            <a:r>
              <a:rPr lang="zh-CN" altLang="en-US" spc="-1" dirty="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图灵奖</a:t>
            </a:r>
            <a:r>
              <a:rPr lang="zh-CN" altLang="en-US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得主</a:t>
            </a:r>
            <a:endParaRPr lang="en-AU" altLang="zh-CN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2000</a:t>
            </a:r>
            <a:r>
              <a:rPr lang="zh-CN" altLang="en-US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年</a:t>
            </a:r>
            <a:r>
              <a:rPr lang="zh-CN" altLang="en-AU" spc="-1" dirty="0">
                <a:solidFill>
                  <a:srgbClr val="5B9BD5"/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京都奖</a:t>
            </a:r>
            <a:r>
              <a:rPr lang="zh-CN" altLang="en-US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得主</a:t>
            </a:r>
            <a:endParaRPr lang="en-AU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16345F-57AA-E247-8D6E-E5B8960A4F5B}"/>
              </a:ext>
            </a:extLst>
          </p:cNvPr>
          <p:cNvSpPr/>
          <p:nvPr/>
        </p:nvSpPr>
        <p:spPr>
          <a:xfrm>
            <a:off x="9326901" y="2906493"/>
            <a:ext cx="231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zh-CN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Edmund Clarke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2007</a:t>
            </a:r>
            <a:r>
              <a:rPr lang="zh-CN" altLang="en-US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年</a:t>
            </a:r>
            <a:r>
              <a:rPr lang="zh-CN" altLang="en-US" spc="-1" dirty="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图灵奖</a:t>
            </a:r>
            <a:r>
              <a:rPr lang="zh-CN" altLang="en-US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得主</a:t>
            </a:r>
            <a:endParaRPr lang="en-AU" altLang="zh-CN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9E530C-B6BC-C540-B3B7-1CE5A4FDB01C}"/>
              </a:ext>
            </a:extLst>
          </p:cNvPr>
          <p:cNvSpPr/>
          <p:nvPr/>
        </p:nvSpPr>
        <p:spPr>
          <a:xfrm>
            <a:off x="6739485" y="467265"/>
            <a:ext cx="2716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长期合作伙伴及顾问</a:t>
            </a:r>
            <a:endParaRPr lang="en-AU" altLang="zh-CN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</p:txBody>
      </p:sp>
      <p:pic>
        <p:nvPicPr>
          <p:cNvPr id="13" name="Picture 1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FAD59F6F-8C55-664D-A19A-423F2E7CA6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23" y="1027840"/>
            <a:ext cx="1710355" cy="1942011"/>
          </a:xfrm>
          <a:prstGeom prst="rect">
            <a:avLst/>
          </a:prstGeom>
        </p:spPr>
      </p:pic>
      <p:sp>
        <p:nvSpPr>
          <p:cNvPr id="14" name="CustomShape 2">
            <a:extLst>
              <a:ext uri="{FF2B5EF4-FFF2-40B4-BE49-F238E27FC236}">
                <a16:creationId xmlns:a16="http://schemas.microsoft.com/office/drawing/2014/main" id="{E32DFB94-C4CF-FF45-9696-1A891912D322}"/>
              </a:ext>
            </a:extLst>
          </p:cNvPr>
          <p:cNvSpPr/>
          <p:nvPr/>
        </p:nvSpPr>
        <p:spPr>
          <a:xfrm>
            <a:off x="2120278" y="1101604"/>
            <a:ext cx="4057498" cy="24234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zh-CN" altLang="en-US" strike="noStrike" spc="-1" dirty="0">
                <a:solidFill>
                  <a:schemeClr val="accent5">
                    <a:lumMod val="50000"/>
                  </a:schemeClr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董劲松 </a:t>
            </a:r>
            <a:r>
              <a:rPr lang="en-US" altLang="zh-CN" strike="noStrike" spc="-1" dirty="0">
                <a:solidFill>
                  <a:schemeClr val="accent5">
                    <a:lumMod val="50000"/>
                  </a:schemeClr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| </a:t>
            </a:r>
            <a:r>
              <a:rPr lang="zh-CN" altLang="en-US" strike="noStrike" spc="-1" dirty="0">
                <a:solidFill>
                  <a:schemeClr val="accent5">
                    <a:lumMod val="50000"/>
                  </a:schemeClr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申报人、创始人、股东</a:t>
            </a:r>
            <a:endParaRPr lang="en-US" altLang="zh-CN" strike="noStrike" spc="-1" dirty="0">
              <a:solidFill>
                <a:schemeClr val="accent5">
                  <a:lumMod val="50000"/>
                </a:schemeClr>
              </a:solidFill>
              <a:uFillTx/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>
              <a:lnSpc>
                <a:spcPct val="100000"/>
              </a:lnSpc>
            </a:pPr>
            <a:r>
              <a:rPr lang="zh-CN" altLang="en-US" b="1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新加坡国立大学 </a:t>
            </a:r>
            <a:r>
              <a:rPr lang="zh-CN" altLang="en-US" b="1" strike="noStrike" spc="-1" dirty="0">
                <a:solidFill>
                  <a:schemeClr val="accent5">
                    <a:lumMod val="50000"/>
                  </a:schemeClr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教授</a:t>
            </a:r>
            <a:endParaRPr lang="en-US" altLang="zh-CN" b="1" strike="noStrike" spc="-1" dirty="0">
              <a:solidFill>
                <a:schemeClr val="accent5">
                  <a:lumMod val="50000"/>
                </a:schemeClr>
              </a:solidFill>
              <a:uFillTx/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>
              <a:lnSpc>
                <a:spcPct val="100000"/>
              </a:lnSpc>
            </a:pPr>
            <a:r>
              <a:rPr lang="zh-CN" altLang="en-US" b="1" strike="noStrike" spc="-1" dirty="0">
                <a:solidFill>
                  <a:schemeClr val="accent5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澳大利亚工程院 院士</a:t>
            </a:r>
            <a:endParaRPr lang="en-US" altLang="zh-CN" b="1" strike="noStrike" spc="-1" dirty="0">
              <a:solidFill>
                <a:schemeClr val="accent5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>
              <a:lnSpc>
                <a:spcPct val="100000"/>
              </a:lnSpc>
            </a:pPr>
            <a:r>
              <a:rPr lang="zh-CN" altLang="en-US" b="1" spc="-1" dirty="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浙江省级人才</a:t>
            </a:r>
            <a:endParaRPr lang="en-AU" altLang="zh-CN" b="1" spc="-1" dirty="0">
              <a:solidFill>
                <a:schemeClr val="accent5"/>
              </a:solidFill>
              <a:latin typeface="黑体" panose="02010609060101010101" pitchFamily="49" charset="-122"/>
              <a:ea typeface="黑体" panose="02010609060101010101" pitchFamily="49" charset="-122"/>
              <a:cs typeface="Malgun Gothic Semilight" panose="020B0502040204020203" pitchFamily="34" charset="-128"/>
            </a:endParaRPr>
          </a:p>
          <a:p>
            <a:pPr>
              <a:lnSpc>
                <a:spcPct val="100000"/>
              </a:lnSpc>
            </a:pPr>
            <a:r>
              <a:rPr lang="en-US" altLang="zh-CN" b="1" spc="-1" dirty="0">
                <a:solidFill>
                  <a:srgbClr val="1F4D79"/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200+</a:t>
            </a:r>
            <a:r>
              <a:rPr lang="zh-CN" altLang="en-US" b="1" spc="-1" dirty="0">
                <a:solidFill>
                  <a:srgbClr val="1F4D79"/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学术文章，</a:t>
            </a:r>
            <a:r>
              <a:rPr lang="en-US" altLang="zh-CN" b="1" spc="-1" dirty="0">
                <a:solidFill>
                  <a:srgbClr val="1F4D79"/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8000+</a:t>
            </a:r>
            <a:r>
              <a:rPr lang="zh-CN" altLang="en-US" b="1" spc="-1" dirty="0">
                <a:solidFill>
                  <a:srgbClr val="1F4D79"/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引用</a:t>
            </a:r>
          </a:p>
          <a:p>
            <a:pPr>
              <a:lnSpc>
                <a:spcPct val="100000"/>
              </a:lnSpc>
            </a:pPr>
            <a:r>
              <a:rPr lang="zh-CN" altLang="en-US" b="1" spc="-1" dirty="0">
                <a:solidFill>
                  <a:srgbClr val="1F4D79"/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管理多个大型项目，总值超过</a:t>
            </a:r>
            <a:r>
              <a:rPr lang="en-US" altLang="zh-CN" b="1" spc="-1" dirty="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3.5</a:t>
            </a:r>
            <a:r>
              <a:rPr lang="zh-CN" altLang="en-US" b="1" spc="-1" dirty="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Malgun Gothic Semilight" panose="020B0502040204020203" pitchFamily="34" charset="-128"/>
              </a:rPr>
              <a:t>亿元</a:t>
            </a:r>
          </a:p>
        </p:txBody>
      </p:sp>
    </p:spTree>
    <p:extLst>
      <p:ext uri="{BB962C8B-B14F-4D97-AF65-F5344CB8AC3E}">
        <p14:creationId xmlns:p14="http://schemas.microsoft.com/office/powerpoint/2010/main" val="3797878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2619</TotalTime>
  <Words>532</Words>
  <Application>Microsoft Macintosh PowerPoint</Application>
  <PresentationFormat>Widescreen</PresentationFormat>
  <Paragraphs>94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等线</vt:lpstr>
      <vt:lpstr>等线 Light</vt:lpstr>
      <vt:lpstr>隶书</vt:lpstr>
      <vt:lpstr>黑体</vt:lpstr>
      <vt:lpstr>Arial</vt:lpstr>
      <vt:lpstr>Wingdings</vt:lpstr>
      <vt:lpstr>Office Theme</vt:lpstr>
      <vt:lpstr>可信智能</vt:lpstr>
      <vt:lpstr>背景与痛点</vt:lpstr>
      <vt:lpstr>我们的技术与产品</vt:lpstr>
      <vt:lpstr>已有客户</vt:lpstr>
      <vt:lpstr>应用和发展规划</vt:lpstr>
      <vt:lpstr>研发团队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 Chenghao</dc:creator>
  <cp:lastModifiedBy>Zhe Hou</cp:lastModifiedBy>
  <cp:revision>1173</cp:revision>
  <dcterms:created xsi:type="dcterms:W3CDTF">2020-09-10T03:08:26Z</dcterms:created>
  <dcterms:modified xsi:type="dcterms:W3CDTF">2023-10-03T00:44:18Z</dcterms:modified>
</cp:coreProperties>
</file>